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538" r:id="rId2"/>
    <p:sldId id="622" r:id="rId3"/>
    <p:sldId id="545" r:id="rId4"/>
    <p:sldId id="546" r:id="rId5"/>
    <p:sldId id="549" r:id="rId6"/>
    <p:sldId id="553" r:id="rId7"/>
    <p:sldId id="728" r:id="rId8"/>
    <p:sldId id="556" r:id="rId9"/>
    <p:sldId id="651" r:id="rId10"/>
    <p:sldId id="559" r:id="rId11"/>
    <p:sldId id="560" r:id="rId12"/>
    <p:sldId id="561" r:id="rId13"/>
    <p:sldId id="608" r:id="rId14"/>
    <p:sldId id="609" r:id="rId15"/>
    <p:sldId id="612" r:id="rId16"/>
    <p:sldId id="568" r:id="rId17"/>
    <p:sldId id="571" r:id="rId18"/>
    <p:sldId id="569" r:id="rId19"/>
    <p:sldId id="572" r:id="rId20"/>
    <p:sldId id="613" r:id="rId21"/>
    <p:sldId id="594" r:id="rId22"/>
    <p:sldId id="615" r:id="rId23"/>
    <p:sldId id="624" r:id="rId24"/>
    <p:sldId id="625" r:id="rId25"/>
    <p:sldId id="626" r:id="rId26"/>
    <p:sldId id="628" r:id="rId27"/>
    <p:sldId id="623" r:id="rId28"/>
    <p:sldId id="619" r:id="rId29"/>
    <p:sldId id="620" r:id="rId30"/>
    <p:sldId id="614" r:id="rId31"/>
    <p:sldId id="617" r:id="rId32"/>
    <p:sldId id="616" r:id="rId33"/>
    <p:sldId id="595" r:id="rId34"/>
    <p:sldId id="618" r:id="rId35"/>
    <p:sldId id="621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1F"/>
    <a:srgbClr val="A6A6A6"/>
    <a:srgbClr val="BF9500"/>
    <a:srgbClr val="F4F4F4"/>
    <a:srgbClr val="E9E9E9"/>
    <a:srgbClr val="FFCE00"/>
    <a:srgbClr val="B08D00"/>
    <a:srgbClr val="FFF6C5"/>
    <a:srgbClr val="00AED8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641" autoAdjust="0"/>
    <p:restoredTop sz="86538"/>
  </p:normalViewPr>
  <p:slideViewPr>
    <p:cSldViewPr snapToGrid="0" snapToObjects="1">
      <p:cViewPr>
        <p:scale>
          <a:sx n="94" d="100"/>
          <a:sy n="94" d="100"/>
        </p:scale>
        <p:origin x="1672" y="512"/>
      </p:cViewPr>
      <p:guideLst/>
    </p:cSldViewPr>
  </p:slideViewPr>
  <p:outlineViewPr>
    <p:cViewPr>
      <p:scale>
        <a:sx n="33" d="100"/>
        <a:sy n="33" d="100"/>
      </p:scale>
      <p:origin x="0" y="-47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303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087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695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549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1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dirty="0"/>
              <a:t>Opis szablonu W34 V2.4 bo mi się </a:t>
            </a:r>
            <a:r>
              <a:rPr lang="pl-PL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838200" y="1893888"/>
            <a:ext cx="105156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/>
              <a:t>Tu będę sobie opisywał na czym polega ten szablon</a:t>
            </a:r>
          </a:p>
          <a:p>
            <a:pPr lvl="1"/>
            <a:r>
              <a:rPr lang="pl-PL" dirty="0"/>
              <a:t>Powstał we wrześniu 2019, przy okazji wykładu „Inwestycje które nie spłoną” i wykładu „nadzieja ucznia Jezusa”. Wersja 2.4 jest pierwsza </a:t>
            </a:r>
            <a:r>
              <a:rPr lang="mr-IN" dirty="0"/>
              <a:t>–</a:t>
            </a:r>
            <a:r>
              <a:rPr lang="pl-PL" dirty="0"/>
              <a:t> ma ustalone jakoś kolory.</a:t>
            </a:r>
          </a:p>
          <a:p>
            <a:pPr lvl="1"/>
            <a:r>
              <a:rPr lang="pl-PL" dirty="0"/>
              <a:t>Warto by tu wstawić szablony jakie miałem w prezentacjach 3S-owych.</a:t>
            </a:r>
          </a:p>
        </p:txBody>
      </p:sp>
    </p:spTree>
    <p:extLst>
      <p:ext uri="{BB962C8B-B14F-4D97-AF65-F5344CB8AC3E}">
        <p14:creationId xmlns:p14="http://schemas.microsoft.com/office/powerpoint/2010/main" val="1804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24974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249743" cy="31583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249743" cy="23915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38037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380373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buNone/>
              <a:defRPr lang="pl-PL" sz="24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</a:pPr>
            <a:r>
              <a:rPr lang="pl-PL" dirty="0"/>
              <a:t>Kliknij</a:t>
            </a:r>
            <a:r>
              <a:rPr lang="pl-PL"/>
              <a:t>, aby </a:t>
            </a:r>
            <a:r>
              <a:rPr lang="pl-PL" dirty="0"/>
              <a:t>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380373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łota myś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0945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4034911"/>
            <a:ext cx="10515600" cy="1655762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182967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spcBef>
                <a:spcPts val="400"/>
              </a:spcBef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1147480" y="950262"/>
            <a:ext cx="9610166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6728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06.01.2021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1" r:id="rId3"/>
    <p:sldLayoutId id="2147483650" r:id="rId4"/>
    <p:sldLayoutId id="2147483654" r:id="rId5"/>
    <p:sldLayoutId id="2147483655" r:id="rId6"/>
    <p:sldLayoutId id="2147483667" r:id="rId7"/>
    <p:sldLayoutId id="2147483664" r:id="rId8"/>
    <p:sldLayoutId id="2147483662" r:id="rId9"/>
    <p:sldLayoutId id="2147483665" r:id="rId10"/>
    <p:sldLayoutId id="2147483666" r:id="rId11"/>
    <p:sldLayoutId id="2147483660" r:id="rId12"/>
    <p:sldLayoutId id="2147483661" r:id="rId13"/>
    <p:sldLayoutId id="2147483657" r:id="rId14"/>
    <p:sldLayoutId id="2147483663" r:id="rId15"/>
    <p:sldLayoutId id="2147483652" r:id="rId16"/>
    <p:sldLayoutId id="2147483653" r:id="rId17"/>
    <p:sldLayoutId id="2147483656" r:id="rId18"/>
    <p:sldLayoutId id="2147483670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ojtek@pp.org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Dwie drogi człowieka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styczeń ’2021</a:t>
            </a:r>
          </a:p>
          <a:p>
            <a:r>
              <a:rPr lang="pl-PL" dirty="0">
                <a:hlinkClick r:id="rId3"/>
              </a:rPr>
              <a:t>wojtek@pp.org.pl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26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#2</a:t>
            </a:r>
            <a:br>
              <a:rPr lang="pl-PL" dirty="0"/>
            </a:br>
            <a:r>
              <a:rPr lang="pl-PL" dirty="0"/>
              <a:t>Dwie drogi człowieka</a:t>
            </a:r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8840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Droga #1</a:t>
            </a:r>
            <a:br>
              <a:rPr lang="pl-PL" dirty="0"/>
            </a:br>
            <a:r>
              <a:rPr lang="pl-PL" dirty="0"/>
              <a:t>Słowo prawdy mówi: Szeroka droga, która prowadzi na zatracenie.</a:t>
            </a:r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>
          <a:xfrm>
            <a:off x="3798276" y="4589463"/>
            <a:ext cx="7549173" cy="150018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l-PL" dirty="0"/>
              <a:t>Wchodźcie przez ciasną bramę. </a:t>
            </a:r>
          </a:p>
          <a:p>
            <a:pPr algn="l"/>
            <a:r>
              <a:rPr lang="pl-PL" dirty="0"/>
              <a:t>	Bo szeroka jest brama i przestronna ta droga, która prowadzi do zguby, </a:t>
            </a:r>
            <a:br>
              <a:rPr lang="pl-PL" dirty="0"/>
            </a:br>
            <a:r>
              <a:rPr lang="pl-PL" dirty="0"/>
              <a:t>		a wielu jest takich, którzy przez nią wchodzą.</a:t>
            </a:r>
          </a:p>
          <a:p>
            <a:pPr algn="l"/>
            <a:r>
              <a:rPr lang="pl-PL" dirty="0"/>
              <a:t>	Jakże ciasna jest brama i wąska droga, która prowadzi do życia, </a:t>
            </a:r>
            <a:br>
              <a:rPr lang="pl-PL" dirty="0"/>
            </a:br>
            <a:r>
              <a:rPr lang="pl-PL" dirty="0"/>
              <a:t>		a mało jest takich, którzy ją znajdują!</a:t>
            </a:r>
          </a:p>
          <a:p>
            <a:pPr algn="l"/>
            <a:r>
              <a:rPr lang="pl-PL" dirty="0"/>
              <a:t>						(Mt 7:13-14)</a:t>
            </a:r>
          </a:p>
        </p:txBody>
      </p:sp>
    </p:spTree>
    <p:extLst>
      <p:ext uri="{BB962C8B-B14F-4D97-AF65-F5344CB8AC3E}">
        <p14:creationId xmlns:p14="http://schemas.microsoft.com/office/powerpoint/2010/main" val="1070704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Życie człowieka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Tekstowe 29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się rodzi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żyje na ziemi.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umiera 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zmartwychwstaje.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Zmartwychwstały staje przez Wielkim Białym Tronem gdzie otrzymuje sprawiedliwy wyrok.</a:t>
            </a: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6278434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i="1" dirty="0"/>
              <a:t>I ujrzałem wielki biały tron, </a:t>
            </a:r>
            <a:br>
              <a:rPr lang="pl-PL" altLang="pl-PL" i="1" dirty="0"/>
            </a:br>
            <a:r>
              <a:rPr lang="pl-PL" altLang="pl-PL" i="1" dirty="0"/>
              <a:t>i zasiadającego na nim</a:t>
            </a:r>
            <a:r>
              <a:rPr lang="mr-IN" altLang="pl-PL" i="1" dirty="0"/>
              <a:t>…</a:t>
            </a:r>
            <a:endParaRPr lang="pl-PL" altLang="pl-PL" i="1" dirty="0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 tekstowe 59"/>
          <p:cNvSpPr txBox="1">
            <a:spLocks noChangeArrowheads="1"/>
          </p:cNvSpPr>
          <p:nvPr/>
        </p:nvSpPr>
        <p:spPr bwMode="auto">
          <a:xfrm>
            <a:off x="117205" y="4397700"/>
            <a:ext cx="797542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1800" i="1" baseline="30000" dirty="0">
                <a:solidFill>
                  <a:srgbClr val="C00000"/>
                </a:solidFill>
              </a:rPr>
              <a:t>(11)</a:t>
            </a:r>
            <a:r>
              <a:rPr lang="pl-PL" sz="1800" i="1" dirty="0">
                <a:solidFill>
                  <a:srgbClr val="C00000"/>
                </a:solidFill>
              </a:rPr>
              <a:t> I widziałem wielki biały tron, i siedzącego na nim, od którego oblicza uciekła ziemia i niebo, i nie znalazło się miejsce dla nich.</a:t>
            </a:r>
            <a:br>
              <a:rPr lang="pl-PL" sz="1800" i="1" dirty="0">
                <a:solidFill>
                  <a:srgbClr val="C00000"/>
                </a:solidFill>
              </a:rPr>
            </a:br>
            <a:r>
              <a:rPr lang="pl-PL" sz="1800" i="1" baseline="30000" dirty="0">
                <a:solidFill>
                  <a:srgbClr val="C00000"/>
                </a:solidFill>
              </a:rPr>
              <a:t>(12)</a:t>
            </a:r>
            <a:r>
              <a:rPr lang="pl-PL" sz="1800" i="1" dirty="0">
                <a:solidFill>
                  <a:srgbClr val="C00000"/>
                </a:solidFill>
              </a:rPr>
              <a:t> I widziałem umarłych, małych i wielkich, stojących przed Bogiem; i zostały otwarte zwoje i inny zwój został otwarty, to jest zwój życia; i umarli z tych, którzy są zapisani w zwojach, zostali </a:t>
            </a:r>
            <a:r>
              <a:rPr lang="pl-PL" sz="1800" b="1" i="1" dirty="0">
                <a:solidFill>
                  <a:srgbClr val="C00000"/>
                </a:solidFill>
              </a:rPr>
              <a:t>osądzeni według swoich czynów</a:t>
            </a:r>
            <a:r>
              <a:rPr lang="pl-PL" sz="1800" i="1" dirty="0">
                <a:solidFill>
                  <a:srgbClr val="C00000"/>
                </a:solidFill>
              </a:rPr>
              <a:t>.</a:t>
            </a:r>
            <a:br>
              <a:rPr lang="pl-PL" sz="1800" i="1" dirty="0">
                <a:solidFill>
                  <a:srgbClr val="C00000"/>
                </a:solidFill>
              </a:rPr>
            </a:br>
            <a:r>
              <a:rPr lang="pl-PL" sz="1800" i="1" baseline="30000" dirty="0">
                <a:solidFill>
                  <a:srgbClr val="C00000"/>
                </a:solidFill>
              </a:rPr>
              <a:t>(13)</a:t>
            </a:r>
            <a:r>
              <a:rPr lang="pl-PL" sz="1800" i="1" dirty="0">
                <a:solidFill>
                  <a:srgbClr val="C00000"/>
                </a:solidFill>
              </a:rPr>
              <a:t> I morze wydało umarłych, którzy w nim byli, i Śmierć, i Hades wydały umarłych, którzy w nich byli </a:t>
            </a:r>
            <a:r>
              <a:rPr lang="pl-PL" sz="1800" b="1" i="1" dirty="0">
                <a:solidFill>
                  <a:srgbClr val="C00000"/>
                </a:solidFill>
              </a:rPr>
              <a:t>i zostali osądzeni, każdy według swoich czynów</a:t>
            </a:r>
            <a:r>
              <a:rPr lang="pl-PL" sz="1800" i="1" dirty="0">
                <a:solidFill>
                  <a:srgbClr val="C00000"/>
                </a:solidFill>
              </a:rPr>
              <a:t>.  (</a:t>
            </a:r>
            <a:r>
              <a:rPr lang="pl-PL" sz="1800" i="1" dirty="0" err="1">
                <a:solidFill>
                  <a:srgbClr val="C00000"/>
                </a:solidFill>
              </a:rPr>
              <a:t>Ap</a:t>
            </a:r>
            <a:r>
              <a:rPr lang="pl-PL" sz="1800" i="1" dirty="0">
                <a:solidFill>
                  <a:srgbClr val="C00000"/>
                </a:solidFill>
              </a:rPr>
              <a:t> 20:11nn </a:t>
            </a:r>
            <a:r>
              <a:rPr lang="pl-PL" sz="1800" i="1" dirty="0" err="1">
                <a:solidFill>
                  <a:srgbClr val="C00000"/>
                </a:solidFill>
              </a:rPr>
              <a:t>tpnt</a:t>
            </a:r>
            <a:r>
              <a:rPr lang="pl-PL" sz="1800" i="1" dirty="0">
                <a:solidFill>
                  <a:srgbClr val="C00000"/>
                </a:solidFill>
              </a:rPr>
              <a:t>)</a:t>
            </a:r>
            <a:endParaRPr lang="pl-PL" altLang="x-none" sz="1800" i="1" dirty="0">
              <a:solidFill>
                <a:srgbClr val="C00000"/>
              </a:solidFill>
            </a:endParaRPr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8297069" y="4284663"/>
            <a:ext cx="272256" cy="1381125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0" name="Zwój pionowy 19"/>
          <p:cNvSpPr/>
          <p:nvPr/>
        </p:nvSpPr>
        <p:spPr>
          <a:xfrm rot="21338265">
            <a:off x="417761" y="2129698"/>
            <a:ext cx="638902" cy="838320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2800" b="1" dirty="0">
                <a:solidFill>
                  <a:schemeClr val="tx1"/>
                </a:solidFill>
              </a:rPr>
              <a:t>§</a:t>
            </a:r>
            <a:endParaRPr lang="pl-PL" altLang="x-non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9773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Czyny człowiek będą sprawiedliwie osądzone</a:t>
            </a:r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pole tekstowe 59"/>
          <p:cNvSpPr txBox="1">
            <a:spLocks noChangeArrowheads="1"/>
          </p:cNvSpPr>
          <p:nvPr/>
        </p:nvSpPr>
        <p:spPr bwMode="auto">
          <a:xfrm>
            <a:off x="202269" y="4541661"/>
            <a:ext cx="6188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2400" i="1" dirty="0">
                <a:solidFill>
                  <a:srgbClr val="C00000"/>
                </a:solidFill>
              </a:rPr>
              <a:t>A jeśli ktoś nie został znaleziony jako zapisany w zwoju życia, został </a:t>
            </a:r>
            <a:r>
              <a:rPr lang="pl-PL" sz="2400" i="1">
                <a:solidFill>
                  <a:srgbClr val="C00000"/>
                </a:solidFill>
              </a:rPr>
              <a:t>wrzucony </a:t>
            </a:r>
            <a:br>
              <a:rPr lang="pl-PL" sz="2400" i="1">
                <a:solidFill>
                  <a:srgbClr val="C00000"/>
                </a:solidFill>
              </a:rPr>
            </a:br>
            <a:r>
              <a:rPr lang="pl-PL" sz="2400" i="1">
                <a:solidFill>
                  <a:srgbClr val="C00000"/>
                </a:solidFill>
              </a:rPr>
              <a:t>do </a:t>
            </a:r>
            <a:r>
              <a:rPr lang="pl-PL" sz="2400" i="1" dirty="0">
                <a:solidFill>
                  <a:srgbClr val="C00000"/>
                </a:solidFill>
              </a:rPr>
              <a:t>jeziora ognia.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2400" i="1" dirty="0">
                <a:solidFill>
                  <a:srgbClr val="C00000"/>
                </a:solidFill>
              </a:rPr>
              <a:t>(</a:t>
            </a:r>
            <a:r>
              <a:rPr lang="pl-PL" sz="2400" i="1" dirty="0" err="1">
                <a:solidFill>
                  <a:srgbClr val="C00000"/>
                </a:solidFill>
              </a:rPr>
              <a:t>Ap</a:t>
            </a:r>
            <a:r>
              <a:rPr lang="pl-PL" sz="2400" i="1" dirty="0">
                <a:solidFill>
                  <a:srgbClr val="C00000"/>
                </a:solidFill>
              </a:rPr>
              <a:t> 20:15)</a:t>
            </a:r>
            <a:endParaRPr lang="pl-PL" altLang="x-none" sz="2400" i="1" dirty="0">
              <a:solidFill>
                <a:srgbClr val="C00000"/>
              </a:solidFill>
            </a:endParaRPr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5562601" y="5287151"/>
            <a:ext cx="2417301" cy="619665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wój pionowy 1"/>
          <p:cNvSpPr/>
          <p:nvPr/>
        </p:nvSpPr>
        <p:spPr>
          <a:xfrm rot="21338265">
            <a:off x="147127" y="1288157"/>
            <a:ext cx="2092998" cy="2746277"/>
          </a:xfrm>
          <a:prstGeom prst="verticalScroll">
            <a:avLst>
              <a:gd name="adj" fmla="val 2031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sz="4000" b="1" dirty="0">
                <a:solidFill>
                  <a:schemeClr val="tx1"/>
                </a:solidFill>
              </a:rPr>
              <a:t>§</a:t>
            </a:r>
            <a:endParaRPr lang="pl-PL" altLang="x-none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b="1" dirty="0">
                <a:solidFill>
                  <a:schemeClr val="tx1"/>
                </a:solidFill>
              </a:rPr>
              <a:t>Karą za grzech jest śmierć.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x-none" b="1" dirty="0">
                <a:solidFill>
                  <a:schemeClr val="tx1"/>
                </a:solidFill>
              </a:rPr>
              <a:t>(</a:t>
            </a:r>
            <a:r>
              <a:rPr lang="pl-PL" altLang="x-none" b="1" dirty="0" err="1">
                <a:solidFill>
                  <a:schemeClr val="tx1"/>
                </a:solidFill>
              </a:rPr>
              <a:t>Rz</a:t>
            </a:r>
            <a:r>
              <a:rPr lang="pl-PL" altLang="x-none" b="1" dirty="0">
                <a:solidFill>
                  <a:schemeClr val="tx1"/>
                </a:solidFill>
              </a:rPr>
              <a:t> 3:23)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93046500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7200" dirty="0"/>
              <a:t>Nie idźmy tą drogą!</a:t>
            </a:r>
          </a:p>
        </p:txBody>
      </p:sp>
    </p:spTree>
    <p:extLst>
      <p:ext uri="{BB962C8B-B14F-4D97-AF65-F5344CB8AC3E}">
        <p14:creationId xmlns:p14="http://schemas.microsoft.com/office/powerpoint/2010/main" val="589736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>
          <a:xfrm>
            <a:off x="480160" y="1182967"/>
            <a:ext cx="11184304" cy="2852737"/>
          </a:xfrm>
        </p:spPr>
        <p:txBody>
          <a:bodyPr>
            <a:normAutofit/>
          </a:bodyPr>
          <a:lstStyle/>
          <a:p>
            <a:r>
              <a:rPr lang="pl-PL" dirty="0"/>
              <a:t>Droga #2</a:t>
            </a:r>
            <a:br>
              <a:rPr lang="pl-PL" dirty="0"/>
            </a:br>
            <a:r>
              <a:rPr lang="pl-PL" dirty="0"/>
              <a:t>Dobra Nowina o Królestwie Bożym</a:t>
            </a:r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>
          <a:xfrm>
            <a:off x="5298831" y="4589463"/>
            <a:ext cx="6048619" cy="150018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l-PL" i="1" dirty="0"/>
              <a:t>Ręczę i zapewniam, kto słucha mego Słowa </a:t>
            </a:r>
            <a:br>
              <a:rPr lang="pl-PL" i="1" dirty="0"/>
            </a:br>
            <a:r>
              <a:rPr lang="pl-PL" i="1" dirty="0"/>
              <a:t>	i wierzy Temu, który Mnie posłał, </a:t>
            </a:r>
            <a:br>
              <a:rPr lang="pl-PL" i="1" dirty="0"/>
            </a:br>
            <a:r>
              <a:rPr lang="pl-PL" i="1" dirty="0"/>
              <a:t>ma życie wieczne </a:t>
            </a:r>
            <a:br>
              <a:rPr lang="pl-PL" i="1" dirty="0"/>
            </a:br>
            <a:r>
              <a:rPr lang="pl-PL" i="1" dirty="0"/>
              <a:t>	i nie czeka go sąd, </a:t>
            </a:r>
            <a:br>
              <a:rPr lang="pl-PL" i="1" dirty="0"/>
            </a:br>
            <a:r>
              <a:rPr lang="pl-PL" i="1" dirty="0"/>
              <a:t>		ale przeszedł ze śmierci do życia.</a:t>
            </a:r>
          </a:p>
          <a:p>
            <a:pPr algn="l"/>
            <a:r>
              <a:rPr lang="pl-PL" sz="1800" dirty="0"/>
              <a:t>					</a:t>
            </a:r>
            <a:r>
              <a:rPr lang="pl-PL" sz="1800" i="1" dirty="0"/>
              <a:t>(</a:t>
            </a:r>
            <a:r>
              <a:rPr lang="de-DE" sz="1800" i="1" dirty="0"/>
              <a:t>J 5:24 </a:t>
            </a:r>
            <a:r>
              <a:rPr lang="de-DE" sz="1800" i="1" dirty="0" err="1"/>
              <a:t>eib</a:t>
            </a:r>
            <a:r>
              <a:rPr lang="de-DE" sz="1800" i="1" dirty="0"/>
              <a:t>)</a:t>
            </a:r>
            <a:endParaRPr lang="pl-PL" sz="1800" i="1" dirty="0"/>
          </a:p>
        </p:txBody>
      </p:sp>
    </p:spTree>
    <p:extLst>
      <p:ext uri="{BB962C8B-B14F-4D97-AF65-F5344CB8AC3E}">
        <p14:creationId xmlns:p14="http://schemas.microsoft.com/office/powerpoint/2010/main" val="1278607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/>
              <a:t>Przypomnienie:</a:t>
            </a:r>
            <a:br>
              <a:rPr lang="pl-PL" altLang="pl-PL"/>
            </a:br>
            <a:r>
              <a:rPr lang="pl-PL" altLang="pl-PL"/>
              <a:t>Szeroka droga, która prowadzi na zatracenie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>
            <a:off x="2743201" y="2503488"/>
            <a:ext cx="295751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rot="5400000" flipV="1">
            <a:off x="2449379" y="3137402"/>
            <a:ext cx="1095030" cy="0"/>
          </a:xfrm>
          <a:prstGeom prst="line">
            <a:avLst/>
          </a:prstGeom>
          <a:noFill/>
          <a:ln w="76200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" name="PoleTekstowe 1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się rodzi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Żyje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Umiera zstępując do krainy umarłych (hebr. </a:t>
            </a:r>
            <a:r>
              <a:rPr lang="pl-PL" dirty="0" err="1"/>
              <a:t>szeol</a:t>
            </a:r>
            <a:r>
              <a:rPr lang="pl-PL" dirty="0"/>
              <a:t>, gr. hades).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zmartwychwstaje.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Zmartwychwstały staje przez Wielkim Białym Tronem gdzie otrzymuje sprawiedliwy wyrok.</a:t>
            </a:r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7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40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grpSp>
        <p:nvGrpSpPr>
          <p:cNvPr id="42" name="Grupa 41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177301195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w których planuję brać udział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#1. Raczej umrę więc wyląduję na „Łonie Abrahama”.</a:t>
            </a:r>
          </a:p>
          <a:p>
            <a:pPr marL="0" indent="0">
              <a:buNone/>
            </a:pPr>
            <a:r>
              <a:rPr lang="pl-PL" dirty="0"/>
              <a:t>#2. W ciele (nowym) zmartwychwstanę.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#3. </a:t>
            </a: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Zdam sprawę przed Trybunałem Chrystusa.</a:t>
            </a:r>
          </a:p>
          <a:p>
            <a:pPr marL="0" indent="0">
              <a:buNone/>
            </a:pP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#4.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Będę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Weselu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Baranka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#5. </a:t>
            </a: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Jezusem przyjdę na ziemię.</a:t>
            </a:r>
          </a:p>
          <a:p>
            <a:pPr marL="0" indent="0">
              <a:buNone/>
            </a:pP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#6.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Królowanie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kapłanienie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Królestwie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Mesjasza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r>
              <a:rPr lang="pl-PL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#7.</a:t>
            </a:r>
            <a:r>
              <a:rPr lang="pl-PL" sz="28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Pojawia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się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Nowe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dirty="0" err="1"/>
              <a:t>Niebo</a:t>
            </a:r>
            <a:r>
              <a:rPr lang="cs-CZ" dirty="0"/>
              <a:t> i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Ziemia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cs-CZ" sz="28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przesiadka</a:t>
            </a:r>
            <a:r>
              <a:rPr lang="cs-CZ" sz="28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7864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Wąska ścieżka prowadzi poprzez nowe narodzenie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3" name="pole tekstowe 59"/>
          <p:cNvSpPr txBox="1">
            <a:spLocks noChangeArrowheads="1"/>
          </p:cNvSpPr>
          <p:nvPr/>
        </p:nvSpPr>
        <p:spPr bwMode="auto">
          <a:xfrm>
            <a:off x="5520100" y="5790117"/>
            <a:ext cx="4749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>
                <a:solidFill>
                  <a:srgbClr val="FF0000"/>
                </a:solidFill>
              </a:rPr>
              <a:t>Ef1:13 </a:t>
            </a:r>
            <a:r>
              <a:rPr lang="mr-IN" altLang="x-none" sz="1800" dirty="0">
                <a:solidFill>
                  <a:srgbClr val="FF0000"/>
                </a:solidFill>
              </a:rPr>
              <a:t>–</a:t>
            </a:r>
            <a:r>
              <a:rPr lang="pl-PL" altLang="x-none" sz="1800" dirty="0">
                <a:solidFill>
                  <a:srgbClr val="FF0000"/>
                </a:solidFill>
              </a:rPr>
              <a:t> usłyszawszy </a:t>
            </a:r>
            <a:r>
              <a:rPr lang="pl-PL" altLang="x-none" sz="1800" b="1" dirty="0">
                <a:solidFill>
                  <a:srgbClr val="FF0000"/>
                </a:solidFill>
              </a:rPr>
              <a:t>uwierzyliśmy</a:t>
            </a:r>
            <a:r>
              <a:rPr lang="pl-PL" altLang="x-none" sz="1800" dirty="0">
                <a:solidFill>
                  <a:srgbClr val="FF0000"/>
                </a:solidFill>
              </a:rPr>
              <a:t> a Bóg zapieczętował obiecanym Duchem Świętym.</a:t>
            </a:r>
          </a:p>
        </p:txBody>
      </p:sp>
      <p:cxnSp>
        <p:nvCxnSpPr>
          <p:cNvPr id="34" name="Łącznik prosty ze strzałką 33"/>
          <p:cNvCxnSpPr/>
          <p:nvPr/>
        </p:nvCxnSpPr>
        <p:spPr>
          <a:xfrm flipH="1" flipV="1">
            <a:off x="4341673" y="4100058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a 35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37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39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0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1" name="pole tekstowe 59"/>
          <p:cNvSpPr txBox="1">
            <a:spLocks noChangeArrowheads="1"/>
          </p:cNvSpPr>
          <p:nvPr/>
        </p:nvSpPr>
        <p:spPr bwMode="auto">
          <a:xfrm>
            <a:off x="1623731" y="5165727"/>
            <a:ext cx="34212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>
                <a:solidFill>
                  <a:srgbClr val="FF0000"/>
                </a:solidFill>
              </a:rPr>
              <a:t>Ef 2:1n </a:t>
            </a:r>
            <a:r>
              <a:rPr lang="mr-IN" altLang="x-none" sz="1800" dirty="0">
                <a:solidFill>
                  <a:srgbClr val="FF0000"/>
                </a:solidFill>
              </a:rPr>
              <a:t>–</a:t>
            </a:r>
            <a:r>
              <a:rPr lang="pl-PL" altLang="x-none" sz="1800" dirty="0">
                <a:solidFill>
                  <a:srgbClr val="FF0000"/>
                </a:solidFill>
              </a:rPr>
              <a:t> Nas umarłych na wskutek grzechu Bóg ożywił </a:t>
            </a:r>
            <a:r>
              <a:rPr lang="mr-IN" altLang="x-none" sz="1800" dirty="0">
                <a:solidFill>
                  <a:srgbClr val="FF0000"/>
                </a:solidFill>
              </a:rPr>
              <a:t>…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2743201" y="2503488"/>
            <a:ext cx="295751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rot="5400000" flipV="1">
            <a:off x="4098079" y="3273427"/>
            <a:ext cx="753450" cy="0"/>
          </a:xfrm>
          <a:prstGeom prst="line">
            <a:avLst/>
          </a:prstGeom>
          <a:noFill/>
          <a:ln w="57150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 rot="5400000" flipV="1">
            <a:off x="2449379" y="3137402"/>
            <a:ext cx="1095030" cy="0"/>
          </a:xfrm>
          <a:prstGeom prst="line">
            <a:avLst/>
          </a:prstGeom>
          <a:noFill/>
          <a:ln w="76200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45" name="Grupa 44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46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</p:spTree>
    <p:extLst>
      <p:ext uri="{BB962C8B-B14F-4D97-AF65-F5344CB8AC3E}">
        <p14:creationId xmlns:p14="http://schemas.microsoft.com/office/powerpoint/2010/main" val="5288082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AB6406A7-37C3-3D46-BF71-CE2B8E18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pliku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19A8A4A-488E-E64C-B336-1FE0B4ACF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Listopad 2019 - Materiał roboczy aby wyprodukować kilka obrazków bazujący na pliku Nadzieja 2.4</a:t>
            </a:r>
          </a:p>
          <a:p>
            <a:r>
              <a:rPr lang="pl-PL" dirty="0"/>
              <a:t>Podkatalog z datą 19 grudnia 2020 – slajdy na stronę</a:t>
            </a:r>
          </a:p>
          <a:p>
            <a:r>
              <a:rPr lang="pl-PL" dirty="0"/>
              <a:t>Grudzień 2020 - materiał roboczy w v.99 jako punkt wyjścia</a:t>
            </a:r>
          </a:p>
          <a:p>
            <a:r>
              <a:rPr lang="pl-PL" dirty="0"/>
              <a:t>5 stycznia 2021 -  Wygląda już na OK, można publikować.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Uwaga:</a:t>
            </a:r>
          </a:p>
          <a:p>
            <a:r>
              <a:rPr lang="pl-PL" dirty="0"/>
              <a:t>Źródła slajdów są w materiale „Nadzieja 2.9”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err="1"/>
              <a:t>Todo</a:t>
            </a:r>
            <a:r>
              <a:rPr lang="pl-PL" dirty="0"/>
              <a:t>:</a:t>
            </a:r>
          </a:p>
          <a:p>
            <a:r>
              <a:rPr lang="pl-PL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32275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905837"/>
            <a:ext cx="9817100" cy="5918200"/>
          </a:xfrm>
          <a:prstGeom prst="rect">
            <a:avLst/>
          </a:prstGeom>
        </p:spPr>
      </p:pic>
      <p:sp>
        <p:nvSpPr>
          <p:cNvPr id="3" name="Owal 2"/>
          <p:cNvSpPr/>
          <p:nvPr/>
        </p:nvSpPr>
        <p:spPr>
          <a:xfrm>
            <a:off x="4980808" y="3523843"/>
            <a:ext cx="2217683" cy="2217683"/>
          </a:xfrm>
          <a:prstGeom prst="ellipse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 rot="5400000" flipV="1">
            <a:off x="4864826" y="2609317"/>
            <a:ext cx="3061585" cy="0"/>
          </a:xfrm>
          <a:prstGeom prst="line">
            <a:avLst/>
          </a:prstGeom>
          <a:noFill/>
          <a:ln w="117475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482977" y="3244334"/>
            <a:ext cx="522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pl-PL" dirty="0"/>
              <a:t>#0. Wąska ścieżka prowadzi poprzez nowe narodzenie</a:t>
            </a:r>
          </a:p>
        </p:txBody>
      </p:sp>
    </p:spTree>
    <p:extLst>
      <p:ext uri="{BB962C8B-B14F-4D97-AF65-F5344CB8AC3E}">
        <p14:creationId xmlns:p14="http://schemas.microsoft.com/office/powerpoint/2010/main" val="283237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Siedem wydarzeń zaplanowanych w życiu ucznia Jezusa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649940"/>
            <a:ext cx="7886700" cy="203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1800" dirty="0"/>
              <a:t>#0. Nowe narodzenie (ale to już było).</a:t>
            </a:r>
            <a:br>
              <a:rPr lang="pl-PL" altLang="x-none" sz="1800" dirty="0"/>
            </a:br>
            <a:r>
              <a:rPr lang="pl-PL" altLang="x-none" sz="1800" dirty="0"/>
              <a:t>#1. Śmierć, bo raczej umrę.</a:t>
            </a:r>
            <a:br>
              <a:rPr lang="pl-PL" altLang="x-none" sz="1800" dirty="0"/>
            </a:br>
            <a:r>
              <a:rPr lang="pl-PL" altLang="x-none" sz="1800" dirty="0"/>
              <a:t>#2. W nowym ciele moje zmartwychwstanie.</a:t>
            </a:r>
            <a:br>
              <a:rPr lang="pl-PL" altLang="x-none" sz="1800" dirty="0"/>
            </a:br>
            <a:r>
              <a:rPr lang="pl-PL" altLang="x-none" sz="1800" dirty="0"/>
              <a:t>#3. Rozliczenie służby przed Trybunałem Pana Jezusa.</a:t>
            </a:r>
            <a:br>
              <a:rPr lang="pl-PL" altLang="x-none" sz="1800" dirty="0"/>
            </a:br>
            <a:r>
              <a:rPr lang="pl-PL" altLang="x-none" sz="1800" dirty="0"/>
              <a:t>#4. Wesele Baranka, bo jestem zaproszony.</a:t>
            </a:r>
            <a:br>
              <a:rPr lang="pl-PL" altLang="x-none" sz="1800" dirty="0"/>
            </a:br>
            <a:r>
              <a:rPr lang="pl-PL" altLang="x-none" sz="1800" dirty="0"/>
              <a:t>#5. Powrót z Jezusem na ziemię.</a:t>
            </a:r>
            <a:br>
              <a:rPr lang="pl-PL" altLang="x-none" sz="1800" dirty="0"/>
            </a:br>
            <a:r>
              <a:rPr lang="pl-PL" altLang="x-none" sz="1800" dirty="0"/>
              <a:t>#6. Objęcie dziedzictwa i z Królem królowanie.</a:t>
            </a:r>
            <a:br>
              <a:rPr lang="pl-PL" altLang="x-none" sz="1800" dirty="0"/>
            </a:br>
            <a:r>
              <a:rPr lang="pl-PL" altLang="x-none" sz="1800" dirty="0"/>
              <a:t>#7. Pojawienie się Nowego Nieba i Nowej Ziemi.</a:t>
            </a:r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0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2359" y="1604270"/>
            <a:ext cx="2348229" cy="738664"/>
            <a:chOff x="7463325" y="5925416"/>
            <a:chExt cx="2348229" cy="738664"/>
          </a:xfrm>
        </p:grpSpPr>
        <p:grpSp>
          <p:nvGrpSpPr>
            <p:cNvPr id="4" name="Grupa 3"/>
            <p:cNvGrpSpPr/>
            <p:nvPr/>
          </p:nvGrpSpPr>
          <p:grpSpPr>
            <a:xfrm>
              <a:off x="9157299" y="6223810"/>
              <a:ext cx="654255" cy="348563"/>
              <a:chOff x="9157299" y="6223810"/>
              <a:chExt cx="654255" cy="348563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9157299" y="6572372"/>
                <a:ext cx="654255" cy="1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 flipV="1">
                <a:off x="9157299" y="6399418"/>
                <a:ext cx="654255" cy="265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V="1">
                <a:off x="9157299" y="6223810"/>
                <a:ext cx="654255" cy="530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endParaRPr lang="pl-PL" sz="1200">
                  <a:latin typeface="Arial" charset="0"/>
                </a:endParaRPr>
              </a:p>
            </p:txBody>
          </p:sp>
        </p:grp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7463325" y="5925416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  <p:sp>
        <p:nvSpPr>
          <p:cNvPr id="7" name="Strzałka w prawo z wcięciem 6">
            <a:extLst>
              <a:ext uri="{FF2B5EF4-FFF2-40B4-BE49-F238E27FC236}">
                <a16:creationId xmlns:a16="http://schemas.microsoft.com/office/drawing/2014/main" id="{FEFC91D4-2A3F-2E48-BEDD-AC30BFF69C2A}"/>
              </a:ext>
            </a:extLst>
          </p:cNvPr>
          <p:cNvSpPr/>
          <p:nvPr/>
        </p:nvSpPr>
        <p:spPr>
          <a:xfrm>
            <a:off x="7489914" y="5216838"/>
            <a:ext cx="4305299" cy="1540933"/>
          </a:xfrm>
          <a:prstGeom prst="notched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Polecam prezentację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„Nadzieja w życiu ucznia Jezusa”</a:t>
            </a:r>
          </a:p>
        </p:txBody>
      </p:sp>
    </p:spTree>
    <p:extLst>
      <p:ext uri="{BB962C8B-B14F-4D97-AF65-F5344CB8AC3E}">
        <p14:creationId xmlns:p14="http://schemas.microsoft.com/office/powerpoint/2010/main" val="176731500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Obrazki do wydrukowania</a:t>
            </a:r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 tego można zrobić PDF do wydrukowania aby używać</a:t>
            </a:r>
          </a:p>
        </p:txBody>
      </p:sp>
    </p:spTree>
    <p:extLst>
      <p:ext uri="{BB962C8B-B14F-4D97-AF65-F5344CB8AC3E}">
        <p14:creationId xmlns:p14="http://schemas.microsoft.com/office/powerpoint/2010/main" val="135504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Normalne życie człowieka – szeroka droga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Tekstowe 29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się rodzi.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żyje na ziemi.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umiera 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Człowiek zmartwychwstaje.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Zmartwychwstały staje przez sądem Boga gdzie otrzymuje sprawiedliwy wyrok.</a:t>
            </a: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E6817853-A079-2845-B36A-DC66D64CB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2EDE68B7-A217-804E-B352-055B668DF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E55E6C28-8222-A04B-BA5D-68A48B095EE0}"/>
              </a:ext>
            </a:extLst>
          </p:cNvPr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27" name="Schemat blokowy: łącznik 4">
              <a:extLst>
                <a:ext uri="{FF2B5EF4-FFF2-40B4-BE49-F238E27FC236}">
                  <a16:creationId xmlns:a16="http://schemas.microsoft.com/office/drawing/2014/main" id="{0CFC1481-8371-584F-A2E3-80CF095A11ED}"/>
                </a:ext>
              </a:extLst>
            </p:cNvPr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8" name="Wybuch  2 48">
              <a:extLst>
                <a:ext uri="{FF2B5EF4-FFF2-40B4-BE49-F238E27FC236}">
                  <a16:creationId xmlns:a16="http://schemas.microsoft.com/office/drawing/2014/main" id="{F423B59C-9205-A34E-81FC-5A31925D5385}"/>
                </a:ext>
              </a:extLst>
            </p:cNvPr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9" name="Wybuch  2 52">
              <a:extLst>
                <a:ext uri="{FF2B5EF4-FFF2-40B4-BE49-F238E27FC236}">
                  <a16:creationId xmlns:a16="http://schemas.microsoft.com/office/drawing/2014/main" id="{23B945A1-D81B-8642-BC0D-9B7C6EB5C33C}"/>
                </a:ext>
              </a:extLst>
            </p:cNvPr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6" name="Sześcian 35">
            <a:extLst>
              <a:ext uri="{FF2B5EF4-FFF2-40B4-BE49-F238E27FC236}">
                <a16:creationId xmlns:a16="http://schemas.microsoft.com/office/drawing/2014/main" id="{BA76B500-B024-1E49-9206-FF09D44732C9}"/>
              </a:ext>
            </a:extLst>
          </p:cNvPr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" name="Line 5">
            <a:extLst>
              <a:ext uri="{FF2B5EF4-FFF2-40B4-BE49-F238E27FC236}">
                <a16:creationId xmlns:a16="http://schemas.microsoft.com/office/drawing/2014/main" id="{32E0436F-2F18-F74F-B64E-BC9CAF85EB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5B2E9535-A68C-DD4F-BDA1-48580289D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  <p:sp>
        <p:nvSpPr>
          <p:cNvPr id="39" name="AutoShape 3">
            <a:extLst>
              <a:ext uri="{FF2B5EF4-FFF2-40B4-BE49-F238E27FC236}">
                <a16:creationId xmlns:a16="http://schemas.microsoft.com/office/drawing/2014/main" id="{81FEFE87-3347-CA4A-8BDC-4DA29B7A5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40" name="Line 6">
            <a:extLst>
              <a:ext uri="{FF2B5EF4-FFF2-40B4-BE49-F238E27FC236}">
                <a16:creationId xmlns:a16="http://schemas.microsoft.com/office/drawing/2014/main" id="{5847187A-5FDC-DE48-B6B7-089D358D0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95742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905837"/>
            <a:ext cx="9817100" cy="5918200"/>
          </a:xfrm>
          <a:prstGeom prst="rect">
            <a:avLst/>
          </a:prstGeom>
        </p:spPr>
      </p:pic>
      <p:sp>
        <p:nvSpPr>
          <p:cNvPr id="3" name="Owal 2"/>
          <p:cNvSpPr/>
          <p:nvPr/>
        </p:nvSpPr>
        <p:spPr>
          <a:xfrm>
            <a:off x="4980808" y="3523843"/>
            <a:ext cx="2217683" cy="2217683"/>
          </a:xfrm>
          <a:prstGeom prst="ellipse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 rot="5400000" flipV="1">
            <a:off x="4864826" y="2609317"/>
            <a:ext cx="3061585" cy="0"/>
          </a:xfrm>
          <a:prstGeom prst="line">
            <a:avLst/>
          </a:prstGeom>
          <a:noFill/>
          <a:ln w="117475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482977" y="3244334"/>
            <a:ext cx="522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pl-PL" dirty="0"/>
              <a:t>#0. Wąska ścieżka prowadzi poprzez nowe narodzenie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3184DBD-79F2-6B4E-B74A-CB23945A3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Nowe narodzenie człowieka</a:t>
            </a:r>
          </a:p>
        </p:txBody>
      </p:sp>
    </p:spTree>
    <p:extLst>
      <p:ext uri="{BB962C8B-B14F-4D97-AF65-F5344CB8AC3E}">
        <p14:creationId xmlns:p14="http://schemas.microsoft.com/office/powerpoint/2010/main" val="1925837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Chrystusa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22874" cy="713398"/>
          </a:xfrm>
        </p:spPr>
        <p:txBody>
          <a:bodyPr>
            <a:normAutofit fontScale="90000"/>
          </a:bodyPr>
          <a:lstStyle/>
          <a:p>
            <a:r>
              <a:rPr lang="pl-PL" altLang="pl-PL" dirty="0"/>
              <a:t>Siedem </a:t>
            </a:r>
            <a:r>
              <a:rPr lang="pl-PL" altLang="pl-PL" sz="4400" dirty="0"/>
              <a:t>wydarzeń</a:t>
            </a:r>
            <a:r>
              <a:rPr lang="pl-PL" altLang="pl-PL" dirty="0"/>
              <a:t> zaplanowanych w życiu ucznia Jezusa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Ciało Chrystusa (kościół)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284176"/>
            <a:ext cx="7886700" cy="258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 b="1"/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pl-PL" dirty="0"/>
              <a:t>Ważne punkty w życiu ucznia:</a:t>
            </a:r>
          </a:p>
          <a:p>
            <a:r>
              <a:rPr lang="pl-PL" altLang="x-none" b="0" dirty="0"/>
              <a:t>#0. Nowe narodzenie (ale to już było).</a:t>
            </a:r>
            <a:br>
              <a:rPr lang="pl-PL" altLang="x-none" b="0" dirty="0"/>
            </a:br>
            <a:r>
              <a:rPr lang="pl-PL" altLang="x-none" b="0" dirty="0"/>
              <a:t>#1. Śmierć, bo raczej umrę.</a:t>
            </a:r>
            <a:br>
              <a:rPr lang="pl-PL" altLang="x-none" b="0" dirty="0"/>
            </a:br>
            <a:r>
              <a:rPr lang="pl-PL" altLang="x-none" b="0" dirty="0"/>
              <a:t>#2. W nowym ciele moje zmartwychwstanie.</a:t>
            </a:r>
            <a:br>
              <a:rPr lang="pl-PL" altLang="x-none" b="0" dirty="0"/>
            </a:br>
            <a:r>
              <a:rPr lang="pl-PL" altLang="x-none" b="0" dirty="0"/>
              <a:t>#3. Rozliczenie służby przed Trybunałem Pana Jezusa.</a:t>
            </a:r>
            <a:br>
              <a:rPr lang="pl-PL" altLang="x-none" b="0" dirty="0"/>
            </a:br>
            <a:r>
              <a:rPr lang="pl-PL" altLang="x-none" b="0" dirty="0"/>
              <a:t>#4. Wesele Baranka, bo jestem zaproszony.</a:t>
            </a:r>
            <a:br>
              <a:rPr lang="pl-PL" altLang="x-none" b="0" dirty="0"/>
            </a:br>
            <a:r>
              <a:rPr lang="pl-PL" altLang="x-none" b="0" dirty="0"/>
              <a:t>#5. Powrót z Jezusem na ziemię.</a:t>
            </a:r>
            <a:br>
              <a:rPr lang="pl-PL" altLang="x-none" b="0" dirty="0"/>
            </a:br>
            <a:r>
              <a:rPr lang="pl-PL" altLang="x-none" b="0" dirty="0"/>
              <a:t>#6. Objęcie dziedzictwa i z Królem królowanie.</a:t>
            </a:r>
            <a:br>
              <a:rPr lang="pl-PL" altLang="x-none" b="0" dirty="0"/>
            </a:br>
            <a:r>
              <a:rPr lang="pl-PL" altLang="x-none" b="0" dirty="0"/>
              <a:t>#7. Pojawienie się Nowego Nieba i Nowej Ziemi.</a:t>
            </a:r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0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2359" y="1604270"/>
            <a:ext cx="2348229" cy="738664"/>
            <a:chOff x="7463325" y="5925416"/>
            <a:chExt cx="2348229" cy="738664"/>
          </a:xfrm>
        </p:grpSpPr>
        <p:grpSp>
          <p:nvGrpSpPr>
            <p:cNvPr id="4" name="Grupa 3"/>
            <p:cNvGrpSpPr/>
            <p:nvPr/>
          </p:nvGrpSpPr>
          <p:grpSpPr>
            <a:xfrm>
              <a:off x="9157299" y="6223810"/>
              <a:ext cx="654255" cy="348563"/>
              <a:chOff x="9157299" y="6223810"/>
              <a:chExt cx="654255" cy="348563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9157299" y="6572372"/>
                <a:ext cx="654255" cy="1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 flipV="1">
                <a:off x="9157299" y="6399418"/>
                <a:ext cx="654255" cy="265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V="1">
                <a:off x="9157299" y="6223810"/>
                <a:ext cx="654255" cy="530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endParaRPr lang="pl-PL" sz="1200">
                  <a:latin typeface="Arial" charset="0"/>
                </a:endParaRPr>
              </a:p>
            </p:txBody>
          </p:sp>
        </p:grp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7463325" y="5925416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99249153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515"/>
          </a:xfrm>
        </p:spPr>
        <p:txBody>
          <a:bodyPr>
            <a:normAutofit/>
          </a:bodyPr>
          <a:lstStyle/>
          <a:p>
            <a:r>
              <a:rPr lang="pl-PL" altLang="pl-PL" dirty="0"/>
              <a:t>Biblijny plan dziejów a Święta Pana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658549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pl-PL" altLang="pl-PL" sz="180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090349" y="4068763"/>
            <a:ext cx="5943600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318112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kumimoji="0" lang="pl-PL" altLang="pl-PL" sz="1400"/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215887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kumimoji="0" lang="pl-PL" altLang="pl-PL" sz="1400"/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538149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3761988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090350" y="3937000"/>
            <a:ext cx="7654925" cy="0"/>
          </a:xfrm>
          <a:prstGeom prst="line">
            <a:avLst/>
          </a:prstGeom>
          <a:noFill/>
          <a:ln w="57150">
            <a:solidFill>
              <a:srgbClr val="339933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271825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174987" y="2195513"/>
            <a:ext cx="457200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051956" y="2543969"/>
            <a:ext cx="8493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2814249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2928549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1785549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547549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182255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638538" y="2195513"/>
            <a:ext cx="126523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065074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203687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1785549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7927587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079988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7630725" y="3305175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5882888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2942838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646100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136513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080949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080949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309549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309549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144450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1557021" y="5092065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Baranka Bożego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oczyszczenie z grzechu, uświęcenie swojego ludu.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Jezusa.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Świętego, zbawienie,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przyjście Pana po swój Kościół, zmartwychwstanie zmarłych w Chrystusie.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Tysiącletnie Królestwo.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211250" y="4057650"/>
            <a:ext cx="2093913" cy="3238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444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5884475" y="2533651"/>
            <a:ext cx="849312" cy="20637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>
            <a:off x="5774143" y="3517107"/>
            <a:ext cx="1096963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051162" y="3392488"/>
            <a:ext cx="857250" cy="9525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3847713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219187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3833424" y="1147764"/>
            <a:ext cx="0" cy="97154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403587" y="1147764"/>
            <a:ext cx="0" cy="97154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1937950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403587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232387" y="1147764"/>
            <a:ext cx="0" cy="97154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246673" y="1609725"/>
            <a:ext cx="149860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697274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1861750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354624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3761987" y="4268789"/>
            <a:ext cx="5668962" cy="314325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535725" y="4097339"/>
            <a:ext cx="244475" cy="109537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3969950" y="4065589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347775" y="4065589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310050" y="404812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33950" y="405447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6" name="Freeform 31"/>
          <p:cNvSpPr>
            <a:spLocks/>
          </p:cNvSpPr>
          <p:nvPr/>
        </p:nvSpPr>
        <p:spPr bwMode="auto">
          <a:xfrm flipV="1">
            <a:off x="8103800" y="3973514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4873237" y="3848100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227250" y="3848100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230800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9745274" y="1147764"/>
            <a:ext cx="0" cy="97154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9743430" y="1326386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64" name="Line 10"/>
          <p:cNvSpPr>
            <a:spLocks noChangeShapeType="1"/>
          </p:cNvSpPr>
          <p:nvPr/>
        </p:nvSpPr>
        <p:spPr bwMode="auto">
          <a:xfrm flipV="1">
            <a:off x="9743430" y="1606550"/>
            <a:ext cx="982234" cy="418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7217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Obrazki do wyeksportowania</a:t>
            </a:r>
          </a:p>
        </p:txBody>
      </p:sp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To zrzucam do plików PNG bo mogą się przydać.</a:t>
            </a:r>
          </a:p>
        </p:txBody>
      </p:sp>
    </p:spTree>
    <p:extLst>
      <p:ext uri="{BB962C8B-B14F-4D97-AF65-F5344CB8AC3E}">
        <p14:creationId xmlns:p14="http://schemas.microsoft.com/office/powerpoint/2010/main" val="1952544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213899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92194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sz="2000" b="1" i="1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170488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odrodzenie</a:t>
            </a:r>
          </a:p>
        </p:txBody>
      </p:sp>
    </p:spTree>
    <p:extLst>
      <p:ext uri="{BB962C8B-B14F-4D97-AF65-F5344CB8AC3E}">
        <p14:creationId xmlns:p14="http://schemas.microsoft.com/office/powerpoint/2010/main" val="1913200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8282852" y="4904996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2213899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5692194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sz="2000" b="1" i="1" dirty="0"/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9170488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odrodzenie</a:t>
            </a:r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auto">
          <a:xfrm rot="2693666">
            <a:off x="7176935" y="4400634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>
                <a:latin typeface="Arial" charset="0"/>
              </a:rPr>
              <a:t>zniszczenie</a:t>
            </a:r>
          </a:p>
        </p:txBody>
      </p:sp>
      <p:sp>
        <p:nvSpPr>
          <p:cNvPr id="3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grpSp>
        <p:nvGrpSpPr>
          <p:cNvPr id="39" name="Grupa 38"/>
          <p:cNvGrpSpPr/>
          <p:nvPr/>
        </p:nvGrpSpPr>
        <p:grpSpPr>
          <a:xfrm>
            <a:off x="8358082" y="5091850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1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600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#1</a:t>
            </a:r>
            <a:br>
              <a:rPr lang="pl-PL" dirty="0"/>
            </a:br>
            <a:r>
              <a:rPr lang="pl-PL" dirty="0" err="1"/>
              <a:t>Metahistoria</a:t>
            </a:r>
            <a:r>
              <a:rPr lang="pl-PL" dirty="0"/>
              <a:t> a historia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48078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0527196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7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40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grpSp>
        <p:nvGrpSpPr>
          <p:cNvPr id="42" name="Grupa 41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63655703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>
            <a:off x="2743201" y="2503488"/>
            <a:ext cx="295751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rot="5400000" flipV="1">
            <a:off x="2449379" y="3137402"/>
            <a:ext cx="1095030" cy="0"/>
          </a:xfrm>
          <a:prstGeom prst="line">
            <a:avLst/>
          </a:prstGeom>
          <a:noFill/>
          <a:ln w="76200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7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40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grpSp>
        <p:nvGrpSpPr>
          <p:cNvPr id="42" name="Grupa 41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84438851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10810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6" name="Line 16"/>
          <p:cNvSpPr>
            <a:spLocks noChangeShapeType="1"/>
          </p:cNvSpPr>
          <p:nvPr/>
        </p:nvSpPr>
        <p:spPr bwMode="auto">
          <a:xfrm rot="5400000" flipV="1">
            <a:off x="2449379" y="3137402"/>
            <a:ext cx="1095030" cy="0"/>
          </a:xfrm>
          <a:prstGeom prst="line">
            <a:avLst/>
          </a:prstGeom>
          <a:noFill/>
          <a:ln w="76200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57" name="Grupa 56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58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59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60" name="Line 4"/>
          <p:cNvSpPr>
            <a:spLocks noChangeShapeType="1"/>
          </p:cNvSpPr>
          <p:nvPr/>
        </p:nvSpPr>
        <p:spPr bwMode="auto">
          <a:xfrm>
            <a:off x="2743201" y="2503488"/>
            <a:ext cx="295751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701779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6" name="Line 16"/>
          <p:cNvSpPr>
            <a:spLocks noChangeShapeType="1"/>
          </p:cNvSpPr>
          <p:nvPr/>
        </p:nvSpPr>
        <p:spPr bwMode="auto">
          <a:xfrm rot="5400000" flipV="1">
            <a:off x="2449379" y="3137402"/>
            <a:ext cx="1095030" cy="0"/>
          </a:xfrm>
          <a:prstGeom prst="line">
            <a:avLst/>
          </a:prstGeom>
          <a:noFill/>
          <a:ln w="76200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57" name="Grupa 56"/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58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59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60" name="Line 4"/>
          <p:cNvSpPr>
            <a:spLocks noChangeShapeType="1"/>
          </p:cNvSpPr>
          <p:nvPr/>
        </p:nvSpPr>
        <p:spPr bwMode="auto">
          <a:xfrm>
            <a:off x="2743201" y="2503488"/>
            <a:ext cx="295751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943482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12787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0</a:t>
            </a: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77615767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213899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92194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sz="2000" b="1" i="1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170488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odrodzenie</a:t>
            </a:r>
          </a:p>
        </p:txBody>
      </p:sp>
    </p:spTree>
    <p:extLst>
      <p:ext uri="{BB962C8B-B14F-4D97-AF65-F5344CB8AC3E}">
        <p14:creationId xmlns:p14="http://schemas.microsoft.com/office/powerpoint/2010/main" val="111774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282852" y="4904996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Metahistoria</a:t>
            </a:r>
            <a:r>
              <a:rPr lang="pl-PL" dirty="0"/>
              <a:t>, oraz jej trudne strony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2213899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5692194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sz="2000" b="1" i="1" dirty="0"/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9170488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odrodzenie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176935" y="4400634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>
                <a:latin typeface="Arial" charset="0"/>
              </a:rPr>
              <a:t>zniszczenie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grpSp>
        <p:nvGrpSpPr>
          <p:cNvPr id="22" name="Grupa 21"/>
          <p:cNvGrpSpPr/>
          <p:nvPr/>
        </p:nvGrpSpPr>
        <p:grpSpPr>
          <a:xfrm>
            <a:off x="8358082" y="5091850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744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16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Biblijny plan dziejów a Święta Pana</a:t>
            </a:r>
            <a:br>
              <a:rPr lang="pl-PL" altLang="pl-PL" dirty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616116" y="4999301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Pana Jezusa jako Baranka Bożego gładzącego grzech świata.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lud Boży poza Egiptem, oczyszczenie z grzechu, uświęcenie.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Jezusa jako pierwszego.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Świętego - zbawienie,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zmartwychwstanie umarłych w Chrystusie, przyjście Pana po swój Kościół.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resztki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objęcie królowania w Tysiącletnim Królestwie.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9" name="Grupa 68">
            <a:extLst>
              <a:ext uri="{FF2B5EF4-FFF2-40B4-BE49-F238E27FC236}">
                <a16:creationId xmlns:a16="http://schemas.microsoft.com/office/drawing/2014/main" id="{8CA023E6-6ED8-D947-932C-E57CB80CD97B}"/>
              </a:ext>
            </a:extLst>
          </p:cNvPr>
          <p:cNvGrpSpPr/>
          <p:nvPr/>
        </p:nvGrpSpPr>
        <p:grpSpPr>
          <a:xfrm>
            <a:off x="9294848" y="1921242"/>
            <a:ext cx="2467114" cy="900246"/>
            <a:chOff x="9294848" y="1921242"/>
            <a:chExt cx="2467114" cy="900246"/>
          </a:xfrm>
        </p:grpSpPr>
        <p:sp>
          <p:nvSpPr>
            <p:cNvPr id="97" name="pole tekstowe 1">
              <a:extLst>
                <a:ext uri="{FF2B5EF4-FFF2-40B4-BE49-F238E27FC236}">
                  <a16:creationId xmlns:a16="http://schemas.microsoft.com/office/drawing/2014/main" id="{95661D17-3050-FF46-8DD1-0CD1A507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900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B6F98838-77B0-6348-B270-FC73688B569D}"/>
                </a:ext>
              </a:extLst>
            </p:cNvPr>
            <p:cNvGrpSpPr/>
            <p:nvPr/>
          </p:nvGrpSpPr>
          <p:grpSpPr>
            <a:xfrm>
              <a:off x="10945638" y="2184400"/>
              <a:ext cx="816324" cy="515567"/>
              <a:chOff x="8491382" y="2208213"/>
              <a:chExt cx="816324" cy="515567"/>
            </a:xfrm>
          </p:grpSpPr>
          <p:sp>
            <p:nvSpPr>
              <p:cNvPr id="123" name="Line 5">
                <a:extLst>
                  <a:ext uri="{FF2B5EF4-FFF2-40B4-BE49-F238E27FC236}">
                    <a16:creationId xmlns:a16="http://schemas.microsoft.com/office/drawing/2014/main" id="{63EB773D-9A0B-9043-B400-0AE11E4B8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208213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4" name="Line 5">
                <a:extLst>
                  <a:ext uri="{FF2B5EF4-FFF2-40B4-BE49-F238E27FC236}">
                    <a16:creationId xmlns:a16="http://schemas.microsoft.com/office/drawing/2014/main" id="{700642C8-96C8-B74B-BA2D-7F81918BB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378501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2D892D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5" name="Line 5">
                <a:extLst>
                  <a:ext uri="{FF2B5EF4-FFF2-40B4-BE49-F238E27FC236}">
                    <a16:creationId xmlns:a16="http://schemas.microsoft.com/office/drawing/2014/main" id="{8734370F-E270-B145-A32E-6B0FDAA90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548789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126" name="Line 5">
                <a:extLst>
                  <a:ext uri="{FF2B5EF4-FFF2-40B4-BE49-F238E27FC236}">
                    <a16:creationId xmlns:a16="http://schemas.microsoft.com/office/drawing/2014/main" id="{3DE890D7-5605-5140-8810-355A695334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719077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725368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Dzieło Pana Jezusa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22873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28107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549768" y="305495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W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25000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grpSp>
        <p:nvGrpSpPr>
          <p:cNvPr id="69" name="Grupa 68">
            <a:extLst>
              <a:ext uri="{FF2B5EF4-FFF2-40B4-BE49-F238E27FC236}">
                <a16:creationId xmlns:a16="http://schemas.microsoft.com/office/drawing/2014/main" id="{8CA023E6-6ED8-D947-932C-E57CB80CD97B}"/>
              </a:ext>
            </a:extLst>
          </p:cNvPr>
          <p:cNvGrpSpPr/>
          <p:nvPr/>
        </p:nvGrpSpPr>
        <p:grpSpPr>
          <a:xfrm>
            <a:off x="9294848" y="1921242"/>
            <a:ext cx="2467114" cy="577081"/>
            <a:chOff x="9294848" y="1921242"/>
            <a:chExt cx="2467114" cy="577081"/>
          </a:xfrm>
        </p:grpSpPr>
        <p:sp>
          <p:nvSpPr>
            <p:cNvPr id="97" name="pole tekstowe 1">
              <a:extLst>
                <a:ext uri="{FF2B5EF4-FFF2-40B4-BE49-F238E27FC236}">
                  <a16:creationId xmlns:a16="http://schemas.microsoft.com/office/drawing/2014/main" id="{95661D17-3050-FF46-8DD1-0CD1A507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B6F98838-77B0-6348-B270-FC73688B569D}"/>
                </a:ext>
              </a:extLst>
            </p:cNvPr>
            <p:cNvGrpSpPr/>
            <p:nvPr/>
          </p:nvGrpSpPr>
          <p:grpSpPr>
            <a:xfrm>
              <a:off x="10945638" y="2184400"/>
              <a:ext cx="816324" cy="174991"/>
              <a:chOff x="8491382" y="2208213"/>
              <a:chExt cx="816324" cy="174991"/>
            </a:xfrm>
          </p:grpSpPr>
          <p:sp>
            <p:nvSpPr>
              <p:cNvPr id="123" name="Line 5">
                <a:extLst>
                  <a:ext uri="{FF2B5EF4-FFF2-40B4-BE49-F238E27FC236}">
                    <a16:creationId xmlns:a16="http://schemas.microsoft.com/office/drawing/2014/main" id="{63EB773D-9A0B-9043-B400-0AE11E4B8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208213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4" name="Line 5">
                <a:extLst>
                  <a:ext uri="{FF2B5EF4-FFF2-40B4-BE49-F238E27FC236}">
                    <a16:creationId xmlns:a16="http://schemas.microsoft.com/office/drawing/2014/main" id="{700642C8-96C8-B74B-BA2D-7F81918BB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378501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  <p:sp>
        <p:nvSpPr>
          <p:cNvPr id="58" name="Oval 28">
            <a:extLst>
              <a:ext uri="{FF2B5EF4-FFF2-40B4-BE49-F238E27FC236}">
                <a16:creationId xmlns:a16="http://schemas.microsoft.com/office/drawing/2014/main" id="{03AEF8F0-44E2-2B4F-9D1F-575A0DB43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595" y="311188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0</a:t>
            </a:r>
          </a:p>
        </p:txBody>
      </p:sp>
      <p:sp>
        <p:nvSpPr>
          <p:cNvPr id="60" name="Oval 28">
            <a:extLst>
              <a:ext uri="{FF2B5EF4-FFF2-40B4-BE49-F238E27FC236}">
                <a16:creationId xmlns:a16="http://schemas.microsoft.com/office/drawing/2014/main" id="{AF4CE3FA-B290-884D-B7C9-8B0F6A862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330" y="227781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</a:p>
        </p:txBody>
      </p:sp>
      <p:sp>
        <p:nvSpPr>
          <p:cNvPr id="61" name="pole tekstowe 1">
            <a:extLst>
              <a:ext uri="{FF2B5EF4-FFF2-40B4-BE49-F238E27FC236}">
                <a16:creationId xmlns:a16="http://schemas.microsoft.com/office/drawing/2014/main" id="{E1931A6E-DAE6-CB42-8369-1A577B9C9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66" y="4572403"/>
            <a:ext cx="994155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#S. </a:t>
            </a:r>
            <a:r>
              <a:rPr lang="pl-PL" altLang="pl-PL" sz="1400" b="1" dirty="0"/>
              <a:t>Stworzenie</a:t>
            </a:r>
            <a:r>
              <a:rPr lang="pl-PL" altLang="pl-PL" sz="1400" dirty="0"/>
              <a:t> (</a:t>
            </a:r>
            <a:r>
              <a:rPr lang="pl-PL" altLang="pl-PL" sz="1400" i="1" dirty="0"/>
              <a:t>Na początku było Słowo</a:t>
            </a:r>
            <a:r>
              <a:rPr lang="mr-IN" altLang="pl-PL" sz="1400" dirty="0"/>
              <a:t>…</a:t>
            </a:r>
            <a:r>
              <a:rPr lang="pl-PL" altLang="pl-PL" sz="1400" dirty="0"/>
              <a:t> </a:t>
            </a:r>
            <a:r>
              <a:rPr lang="pl-PL" altLang="pl-PL" sz="1400" i="1" dirty="0"/>
              <a:t>i wszystko przez nie się stało</a:t>
            </a:r>
            <a:r>
              <a:rPr lang="pl-PL" altLang="pl-PL" sz="1400" dirty="0"/>
              <a:t>).</a:t>
            </a:r>
            <a:br>
              <a:rPr lang="pl-PL" altLang="pl-PL" sz="1400" b="1" dirty="0"/>
            </a:br>
            <a:r>
              <a:rPr lang="pl-PL" altLang="pl-PL" sz="1400" dirty="0"/>
              <a:t>#0. </a:t>
            </a:r>
            <a:r>
              <a:rPr lang="pl-PL" altLang="pl-PL" sz="1400" b="1" dirty="0"/>
              <a:t>Wcielenie</a:t>
            </a:r>
            <a:r>
              <a:rPr lang="pl-PL" altLang="pl-PL" sz="1400" dirty="0"/>
              <a:t> (Nazaret, anioł Gabriel, panna Maria, Betlejem, mędrcy ze wschodu).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#1. </a:t>
            </a:r>
            <a:r>
              <a:rPr lang="pl-PL" altLang="pl-PL" sz="1400" b="1" dirty="0"/>
              <a:t>Ukrzyżowanie</a:t>
            </a:r>
            <a:r>
              <a:rPr lang="pl-PL" altLang="pl-PL" sz="1400" dirty="0"/>
              <a:t>, śmierć Jezusa jako Baranka Bożego.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#2. </a:t>
            </a:r>
            <a:r>
              <a:rPr lang="pl-PL" altLang="pl-PL" sz="1400" b="1" dirty="0"/>
              <a:t>Odkupienie</a:t>
            </a:r>
            <a:r>
              <a:rPr lang="pl-PL" altLang="pl-PL" sz="1400" dirty="0"/>
              <a:t>, oczyszczenie pokutujących z grzechów, usprawiedliwienie.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#3. </a:t>
            </a:r>
            <a:r>
              <a:rPr lang="pl-PL" altLang="pl-PL" sz="1400" b="1" dirty="0"/>
              <a:t>Zmartwychwstanie</a:t>
            </a:r>
            <a:r>
              <a:rPr lang="pl-PL" altLang="pl-PL" sz="1400" dirty="0"/>
              <a:t> Pana Jezusa w nowym, chwalebnym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#W. </a:t>
            </a:r>
            <a:r>
              <a:rPr lang="pl-PL" altLang="pl-PL" sz="1400" b="1" dirty="0"/>
              <a:t>Wniebowstąpienie</a:t>
            </a:r>
            <a:r>
              <a:rPr lang="pl-PL" altLang="pl-PL" sz="1400" dirty="0"/>
              <a:t> Pana Jezusa w nowym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#4. </a:t>
            </a:r>
            <a:r>
              <a:rPr lang="pl-PL" altLang="pl-PL" sz="1400" b="1" dirty="0"/>
              <a:t>Zesłanie Ducha Świętego.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#5. Zebranie plonu - </a:t>
            </a:r>
            <a:r>
              <a:rPr lang="pl-PL" altLang="pl-PL" sz="1400" b="1" dirty="0"/>
              <a:t>Przyjście</a:t>
            </a:r>
            <a:r>
              <a:rPr lang="pl-PL" altLang="pl-PL" sz="1400" dirty="0"/>
              <a:t> Pana po swój Kościół.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#6. </a:t>
            </a:r>
            <a:r>
              <a:rPr lang="pl-PL" altLang="pl-PL" sz="1400" b="1" dirty="0"/>
              <a:t>Wybawienie</a:t>
            </a:r>
            <a:r>
              <a:rPr lang="pl-PL" altLang="pl-PL" sz="1400" dirty="0"/>
              <a:t> resztki Izraela.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#7. </a:t>
            </a:r>
            <a:r>
              <a:rPr lang="pl-PL" altLang="pl-PL" sz="1400" b="1" dirty="0"/>
              <a:t>Objęcie królowania</a:t>
            </a:r>
            <a:r>
              <a:rPr lang="pl-PL" altLang="pl-PL" sz="1400" dirty="0"/>
              <a:t> w Królestwie Mesjańskim.</a:t>
            </a:r>
          </a:p>
        </p:txBody>
      </p:sp>
    </p:spTree>
    <p:extLst>
      <p:ext uri="{BB962C8B-B14F-4D97-AF65-F5344CB8AC3E}">
        <p14:creationId xmlns:p14="http://schemas.microsoft.com/office/powerpoint/2010/main" val="26087365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Dzieło Pana Jezusa (większy abstrakt)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2300396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8351839" y="3795713"/>
            <a:ext cx="197983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 rot="16200000" flipV="1">
            <a:off x="5841574" y="3771962"/>
            <a:ext cx="1505074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auto">
          <a:xfrm>
            <a:off x="1309162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3" name="Line 5"/>
          <p:cNvSpPr>
            <a:spLocks noChangeShapeType="1"/>
          </p:cNvSpPr>
          <p:nvPr/>
        </p:nvSpPr>
        <p:spPr bwMode="auto">
          <a:xfrm flipV="1">
            <a:off x="4033840" y="3795713"/>
            <a:ext cx="2695934" cy="952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32" name="Grupa 31"/>
          <p:cNvGrpSpPr/>
          <p:nvPr/>
        </p:nvGrpSpPr>
        <p:grpSpPr>
          <a:xfrm>
            <a:off x="2925662" y="2807299"/>
            <a:ext cx="429376" cy="655918"/>
            <a:chOff x="2957194" y="2798382"/>
            <a:chExt cx="419732" cy="641186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grpSp>
        <p:nvGrpSpPr>
          <p:cNvPr id="36" name="Grupa 35">
            <a:extLst>
              <a:ext uri="{FF2B5EF4-FFF2-40B4-BE49-F238E27FC236}">
                <a16:creationId xmlns:a16="http://schemas.microsoft.com/office/drawing/2014/main" id="{AC19B653-0031-0344-A878-0E4C3793BBE4}"/>
              </a:ext>
            </a:extLst>
          </p:cNvPr>
          <p:cNvGrpSpPr/>
          <p:nvPr/>
        </p:nvGrpSpPr>
        <p:grpSpPr>
          <a:xfrm>
            <a:off x="9294848" y="1921242"/>
            <a:ext cx="2467114" cy="577081"/>
            <a:chOff x="9294848" y="1921242"/>
            <a:chExt cx="2467114" cy="577081"/>
          </a:xfrm>
        </p:grpSpPr>
        <p:sp>
          <p:nvSpPr>
            <p:cNvPr id="37" name="pole tekstowe 1">
              <a:extLst>
                <a:ext uri="{FF2B5EF4-FFF2-40B4-BE49-F238E27FC236}">
                  <a16:creationId xmlns:a16="http://schemas.microsoft.com/office/drawing/2014/main" id="{9A3E6BAA-33F2-2643-B08E-426FFE14F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38" name="Grupa 37">
              <a:extLst>
                <a:ext uri="{FF2B5EF4-FFF2-40B4-BE49-F238E27FC236}">
                  <a16:creationId xmlns:a16="http://schemas.microsoft.com/office/drawing/2014/main" id="{7742EFD4-7134-2547-B061-8206CE7C675A}"/>
                </a:ext>
              </a:extLst>
            </p:cNvPr>
            <p:cNvGrpSpPr/>
            <p:nvPr/>
          </p:nvGrpSpPr>
          <p:grpSpPr>
            <a:xfrm>
              <a:off x="10945638" y="2184400"/>
              <a:ext cx="816324" cy="174991"/>
              <a:chOff x="8491382" y="2208213"/>
              <a:chExt cx="816324" cy="174991"/>
            </a:xfrm>
          </p:grpSpPr>
          <p:sp>
            <p:nvSpPr>
              <p:cNvPr id="39" name="Line 5">
                <a:extLst>
                  <a:ext uri="{FF2B5EF4-FFF2-40B4-BE49-F238E27FC236}">
                    <a16:creationId xmlns:a16="http://schemas.microsoft.com/office/drawing/2014/main" id="{3624F668-83A1-404D-8AE9-C89D659BA7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208213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40" name="Line 5">
                <a:extLst>
                  <a:ext uri="{FF2B5EF4-FFF2-40B4-BE49-F238E27FC236}">
                    <a16:creationId xmlns:a16="http://schemas.microsoft.com/office/drawing/2014/main" id="{8613AF8D-F168-544C-8908-E9049A41C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378501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  <p:sp>
        <p:nvSpPr>
          <p:cNvPr id="41" name="Line 16">
            <a:extLst>
              <a:ext uri="{FF2B5EF4-FFF2-40B4-BE49-F238E27FC236}">
                <a16:creationId xmlns:a16="http://schemas.microsoft.com/office/drawing/2014/main" id="{DA33BC20-256E-D547-9E80-8AFB930B8EA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3327531" y="2963863"/>
            <a:ext cx="15367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335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utoShape 4"/>
          <p:cNvSpPr>
            <a:spLocks noChangeArrowheads="1"/>
          </p:cNvSpPr>
          <p:nvPr/>
        </p:nvSpPr>
        <p:spPr bwMode="auto">
          <a:xfrm>
            <a:off x="3881746" y="2456397"/>
            <a:ext cx="4056469" cy="3768367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ctr"/>
            <a:endParaRPr lang="pl-PL" altLang="x-none" b="1" i="1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711449" y="4185339"/>
            <a:ext cx="5756275" cy="946943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/>
              <a:t>Metahistoria</a:t>
            </a:r>
            <a:r>
              <a:rPr lang="pl-PL" altLang="pl-PL" dirty="0"/>
              <a:t> a historia, którą się zajmujemy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5396058" y="5003693"/>
            <a:ext cx="2955616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5911702" y="4695745"/>
            <a:ext cx="307290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7" name="Romb 66"/>
          <p:cNvSpPr/>
          <p:nvPr/>
        </p:nvSpPr>
        <p:spPr bwMode="auto">
          <a:xfrm>
            <a:off x="8394700" y="4802081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5210068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627003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sp>
        <p:nvSpPr>
          <p:cNvPr id="3" name="Sześcian 2"/>
          <p:cNvSpPr/>
          <p:nvPr/>
        </p:nvSpPr>
        <p:spPr>
          <a:xfrm>
            <a:off x="9330052" y="3424719"/>
            <a:ext cx="1475956" cy="1471525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085805" y="4191490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023436" y="3424718"/>
            <a:ext cx="1581340" cy="14715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4288657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8177214" y="5652982"/>
            <a:ext cx="1330325" cy="617537"/>
            <a:chOff x="8177214" y="4557714"/>
            <a:chExt cx="1330325" cy="617537"/>
          </a:xfrm>
        </p:grpSpPr>
        <p:sp>
          <p:nvSpPr>
            <p:cNvPr id="64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5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6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9330052" y="2492052"/>
            <a:ext cx="1314450" cy="79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 Niebo</a:t>
            </a:r>
            <a:br>
              <a:rPr kumimoji="0" lang="pl-PL" altLang="pl-PL" sz="1600"/>
            </a:br>
            <a:r>
              <a:rPr kumimoji="0" lang="pl-PL" altLang="pl-PL" sz="1600"/>
              <a:t>i</a:t>
            </a:r>
            <a:br>
              <a:rPr kumimoji="0" lang="pl-PL" altLang="pl-PL" sz="1600"/>
            </a:br>
            <a:r>
              <a:rPr kumimoji="0" lang="pl-PL" altLang="pl-PL" sz="1600"/>
              <a:t>Nowa Ziemia</a:t>
            </a:r>
            <a:endParaRPr kumimoji="0" lang="pl-PL" altLang="pl-PL" sz="1600" dirty="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1023436" y="2795261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Ogród Eden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166873" y="4009739"/>
            <a:ext cx="670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3153662" y="164639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rot="-5400000">
            <a:off x="3800174" y="3327217"/>
            <a:ext cx="259979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4109473" y="4614416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46428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4642873" y="531155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V="1">
            <a:off x="48714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4871473" y="4627116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rot="5400000" flipV="1">
            <a:off x="2739724" y="3320869"/>
            <a:ext cx="258709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589586" y="2163396"/>
            <a:ext cx="2096311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Ziemia nieco zepsuta</a:t>
            </a:r>
            <a:endParaRPr kumimoji="0" lang="pl-PL" altLang="pl-PL" sz="1600" dirty="0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5172450" y="2030904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2909287" y="2027318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5659440" y="4702923"/>
            <a:ext cx="218021" cy="324062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  <a:gd name="connsiteX0" fmla="*/ 0 w 11318"/>
              <a:gd name="connsiteY0" fmla="*/ 11369 h 11369"/>
              <a:gd name="connsiteX1" fmla="*/ 11318 w 11318"/>
              <a:gd name="connsiteY1" fmla="*/ 0 h 11369"/>
              <a:gd name="connsiteX0" fmla="*/ 0 w 9341"/>
              <a:gd name="connsiteY0" fmla="*/ 16843 h 16843"/>
              <a:gd name="connsiteX1" fmla="*/ 9341 w 9341"/>
              <a:gd name="connsiteY1" fmla="*/ 0 h 16843"/>
              <a:gd name="connsiteX0" fmla="*/ 0 w 6001"/>
              <a:gd name="connsiteY0" fmla="*/ 10271 h 10271"/>
              <a:gd name="connsiteX1" fmla="*/ 6001 w 6001"/>
              <a:gd name="connsiteY1" fmla="*/ 0 h 1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01" h="10271">
                <a:moveTo>
                  <a:pt x="0" y="10271"/>
                </a:moveTo>
                <a:lnTo>
                  <a:pt x="6001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PoleTekstowe 34"/>
          <p:cNvSpPr txBox="1"/>
          <p:nvPr/>
        </p:nvSpPr>
        <p:spPr>
          <a:xfrm>
            <a:off x="861636" y="6332105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Dziś jest czas na </a:t>
            </a:r>
            <a:r>
              <a:rPr lang="pl-PL" sz="2800" b="1" dirty="0">
                <a:solidFill>
                  <a:srgbClr val="C00000"/>
                </a:solidFill>
              </a:rPr>
              <a:t>moją</a:t>
            </a:r>
            <a:r>
              <a:rPr lang="pl-PL" sz="2800" dirty="0">
                <a:solidFill>
                  <a:srgbClr val="C00000"/>
                </a:solidFill>
              </a:rPr>
              <a:t> decyzję</a:t>
            </a:r>
          </a:p>
        </p:txBody>
      </p:sp>
      <p:cxnSp>
        <p:nvCxnSpPr>
          <p:cNvPr id="36" name="Łącznik prosty ze strzałką 35"/>
          <p:cNvCxnSpPr/>
          <p:nvPr/>
        </p:nvCxnSpPr>
        <p:spPr>
          <a:xfrm flipV="1">
            <a:off x="5389418" y="5254030"/>
            <a:ext cx="247946" cy="1299442"/>
          </a:xfrm>
          <a:prstGeom prst="straightConnector1">
            <a:avLst/>
          </a:prstGeom>
          <a:ln w="20320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a 36"/>
          <p:cNvGrpSpPr/>
          <p:nvPr/>
        </p:nvGrpSpPr>
        <p:grpSpPr>
          <a:xfrm>
            <a:off x="4308613" y="3825445"/>
            <a:ext cx="429376" cy="655918"/>
            <a:chOff x="2957194" y="2798382"/>
            <a:chExt cx="419732" cy="641186"/>
          </a:xfrm>
        </p:grpSpPr>
        <p:sp>
          <p:nvSpPr>
            <p:cNvPr id="39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9993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16841</TotalTime>
  <Words>1805</Words>
  <Application>Microsoft Macintosh PowerPoint</Application>
  <PresentationFormat>Panoramiczny</PresentationFormat>
  <Paragraphs>379</Paragraphs>
  <Slides>35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2" baseType="lpstr">
      <vt:lpstr>Arial</vt:lpstr>
      <vt:lpstr>Calibri</vt:lpstr>
      <vt:lpstr>Mangal</vt:lpstr>
      <vt:lpstr>Monotype Sorts</vt:lpstr>
      <vt:lpstr>Times New Roman</vt:lpstr>
      <vt:lpstr>Verdana</vt:lpstr>
      <vt:lpstr>Motyw pakietu Office</vt:lpstr>
      <vt:lpstr>Dwie drogi człowieka</vt:lpstr>
      <vt:lpstr>Historia pliku</vt:lpstr>
      <vt:lpstr>Część #1 Metahistoria a historia</vt:lpstr>
      <vt:lpstr>Metahistoria</vt:lpstr>
      <vt:lpstr>Metahistoria, oraz jej trudne strony</vt:lpstr>
      <vt:lpstr>Biblijny plan dziejów a Święta Pana </vt:lpstr>
      <vt:lpstr>Dzieło Pana Jezusa</vt:lpstr>
      <vt:lpstr>Dzieło Pana Jezusa (większy abstrakt)</vt:lpstr>
      <vt:lpstr>Metahistoria a historia, którą się zajmujemy</vt:lpstr>
      <vt:lpstr>Część #2 Dwie drogi człowieka</vt:lpstr>
      <vt:lpstr>Droga #1 Słowo prawdy mówi: Szeroka droga, która prowadzi na zatracenie.</vt:lpstr>
      <vt:lpstr>Życie człowieka</vt:lpstr>
      <vt:lpstr>I ujrzałem wielki biały tron,  i zasiadającego na nim…</vt:lpstr>
      <vt:lpstr>Czyny człowiek będą sprawiedliwie osądzone</vt:lpstr>
      <vt:lpstr>Prezentacja programu PowerPoint</vt:lpstr>
      <vt:lpstr>Droga #2 Dobra Nowina o Królestwie Bożym</vt:lpstr>
      <vt:lpstr>Przypomnienie: Szeroka droga, która prowadzi na zatracenie</vt:lpstr>
      <vt:lpstr>Wydarzenia w których planuję brać udział</vt:lpstr>
      <vt:lpstr>Wąska ścieżka prowadzi poprzez nowe narodzenie</vt:lpstr>
      <vt:lpstr>Prezentacja programu PowerPoint</vt:lpstr>
      <vt:lpstr>Siedem wydarzeń zaplanowanych w życiu ucznia Jezusa</vt:lpstr>
      <vt:lpstr>Obrazki do wydrukowania</vt:lpstr>
      <vt:lpstr>Normalne życie człowieka – szeroka droga</vt:lpstr>
      <vt:lpstr>Nowe narodzenie człowieka</vt:lpstr>
      <vt:lpstr>Siedem wydarzeń zaplanowanych w życiu ucznia Jezusa</vt:lpstr>
      <vt:lpstr>Biblijny plan dziejów a Święta Pana</vt:lpstr>
      <vt:lpstr>Obrazki do wyeksportowania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357</cp:revision>
  <cp:lastPrinted>2021-01-03T19:10:17Z</cp:lastPrinted>
  <dcterms:created xsi:type="dcterms:W3CDTF">2018-05-18T15:30:11Z</dcterms:created>
  <dcterms:modified xsi:type="dcterms:W3CDTF">2021-01-06T12:29:26Z</dcterms:modified>
</cp:coreProperties>
</file>